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14" r:id="rId2"/>
  </p:sldMasterIdLst>
  <p:notesMasterIdLst>
    <p:notesMasterId r:id="rId36"/>
  </p:notesMasterIdLst>
  <p:sldIdLst>
    <p:sldId id="267" r:id="rId3"/>
    <p:sldId id="268" r:id="rId4"/>
    <p:sldId id="269" r:id="rId5"/>
    <p:sldId id="270" r:id="rId6"/>
    <p:sldId id="271" r:id="rId7"/>
    <p:sldId id="301" r:id="rId8"/>
    <p:sldId id="272" r:id="rId9"/>
    <p:sldId id="273" r:id="rId10"/>
    <p:sldId id="303" r:id="rId11"/>
    <p:sldId id="274" r:id="rId12"/>
    <p:sldId id="306" r:id="rId13"/>
    <p:sldId id="275" r:id="rId14"/>
    <p:sldId id="307" r:id="rId15"/>
    <p:sldId id="276" r:id="rId16"/>
    <p:sldId id="278" r:id="rId17"/>
    <p:sldId id="308" r:id="rId18"/>
    <p:sldId id="280" r:id="rId19"/>
    <p:sldId id="309" r:id="rId20"/>
    <p:sldId id="281" r:id="rId21"/>
    <p:sldId id="283" r:id="rId22"/>
    <p:sldId id="284" r:id="rId23"/>
    <p:sldId id="285" r:id="rId24"/>
    <p:sldId id="288" r:id="rId25"/>
    <p:sldId id="289" r:id="rId26"/>
    <p:sldId id="290" r:id="rId27"/>
    <p:sldId id="291" r:id="rId28"/>
    <p:sldId id="293" r:id="rId29"/>
    <p:sldId id="292" r:id="rId30"/>
    <p:sldId id="295" r:id="rId31"/>
    <p:sldId id="310" r:id="rId32"/>
    <p:sldId id="298" r:id="rId33"/>
    <p:sldId id="299" r:id="rId34"/>
    <p:sldId id="300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lear Sans" panose="020B0604020202020204" charset="0"/>
      <p:regular r:id="rId41"/>
      <p:bold r:id="rId42"/>
      <p:italic r:id="rId43"/>
    </p:embeddedFont>
    <p:embeddedFont>
      <p:font typeface="Wingdings 2" panose="05020102010507070707" pitchFamily="18" charset="2"/>
      <p:regular r:id="rId44"/>
    </p:embeddedFont>
    <p:embeddedFont>
      <p:font typeface="Calibri Light" panose="020F0302020204030204" pitchFamily="34" charset="0"/>
      <p:regular r:id="rId45"/>
      <p: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81F"/>
    <a:srgbClr val="45A2D1"/>
    <a:srgbClr val="FFE2C5"/>
    <a:srgbClr val="FD9126"/>
    <a:srgbClr val="D4F5FF"/>
    <a:srgbClr val="D8EBBF"/>
    <a:srgbClr val="8DC540"/>
    <a:srgbClr val="FEC58C"/>
    <a:srgbClr val="5BC3EA"/>
    <a:srgbClr val="38A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69444" autoAdjust="0"/>
  </p:normalViewPr>
  <p:slideViewPr>
    <p:cSldViewPr snapToGrid="0">
      <p:cViewPr varScale="1">
        <p:scale>
          <a:sx n="60" d="100"/>
          <a:sy n="60" d="100"/>
        </p:scale>
        <p:origin x="109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2CCF4-BFA1-469E-AD90-3C8BA8318313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68352-5D42-4D01-B800-3AC183604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09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3mTqIXJVuQ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6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http://allinschool.org/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16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on</a:t>
            </a:r>
            <a:r>
              <a:rPr lang="en-US" baseline="0" dirty="0" smtClean="0"/>
              <a:t> left</a:t>
            </a:r>
            <a:endParaRPr lang="en-US" dirty="0" smtClean="0"/>
          </a:p>
          <a:p>
            <a:r>
              <a:rPr lang="en-US" dirty="0" smtClean="0"/>
              <a:t>https://youtu.be/mPUfwX4Nqy8</a:t>
            </a:r>
          </a:p>
          <a:p>
            <a:endParaRPr lang="en-US" dirty="0" smtClean="0"/>
          </a:p>
          <a:p>
            <a:r>
              <a:rPr lang="en-US" dirty="0" smtClean="0"/>
              <a:t>Picture of right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https://www.travelblog.org/Photos/1703331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13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on</a:t>
            </a:r>
            <a:r>
              <a:rPr lang="en-US" baseline="0" dirty="0" smtClean="0"/>
              <a:t> left</a:t>
            </a:r>
            <a:endParaRPr lang="en-US" dirty="0" smtClean="0"/>
          </a:p>
          <a:p>
            <a:r>
              <a:rPr lang="en-US" dirty="0" smtClean="0"/>
              <a:t>https://youtu.be/mPUfwX4Nqy8</a:t>
            </a:r>
          </a:p>
          <a:p>
            <a:endParaRPr lang="en-US" dirty="0" smtClean="0"/>
          </a:p>
          <a:p>
            <a:r>
              <a:rPr lang="en-US" dirty="0" smtClean="0"/>
              <a:t>Picture of right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https://johnageddes.com/2015/01/30/elementary-school-visits/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72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http://message.snopes.com/showthread.php?t=50675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17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http://www.ala.org/acrl/standards/informationliteracycompetency</a:t>
            </a:r>
          </a:p>
          <a:p>
            <a:r>
              <a:rPr lang="en-US" dirty="0" smtClean="0"/>
              <a:t>American</a:t>
            </a:r>
            <a:r>
              <a:rPr lang="en-US" baseline="0" dirty="0" smtClean="0"/>
              <a:t> Library Association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Educational Testing Service. (2002) Digital Transformation A Framework for ICT Literacy: A Report of the International ICT Literacy Panel. ETS: New Jersey, p. iii.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3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9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https://www.edutopia.org/technology-integration-guide-description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4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http://www.schrockguide.net/samr.html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41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https://sites.google.com/site/learningwithmiguel/workshops/models-of-technology-integration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08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http://www.matt-koehler.com/tpack/tpack-explained/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7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https://youtu.be/j3mTqIXJVuQ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05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0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Koehler, M. J., &amp; Mishra, P. (2009). What is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technological pedagogical content knowledge? Contemporary Issues in Technology and Teacher Education, 9(1), 60-70.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67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http://tpack.org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9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http://newmediaresearch.educ.monash.edu.au/lnm/stepping-back-from-tpack/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3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Adapted from </a:t>
            </a:r>
          </a:p>
          <a:p>
            <a:pPr fontAlgn="ctr"/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http://download.microsoft.com/download/3/B/7/3B734533-BC6E-4142-AD38-CF38D83D666E/TEI-Manual-for-Instructors-2015.pdf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3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http://www.masterofartsinteaching.net/tech</a:t>
            </a:r>
            <a:r>
              <a:rPr lang="en-US" dirty="0" smtClean="0"/>
              <a:t>/</a:t>
            </a:r>
          </a:p>
          <a:p>
            <a:endParaRPr lang="en-US" dirty="0" smtClean="0"/>
          </a:p>
          <a:p>
            <a:r>
              <a:rPr lang="en-US" sz="1200" dirty="0" smtClean="0"/>
              <a:t>Arithmetic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https://books.google.com/books?isbn=0080871445</a:t>
            </a:r>
            <a:endParaRPr lang="en-US" b="0" dirty="0" smtClean="0"/>
          </a:p>
          <a:p>
            <a:endParaRPr lang="en-US" dirty="0" smtClean="0"/>
          </a:p>
          <a:p>
            <a:r>
              <a:rPr lang="en-US" dirty="0" smtClean="0"/>
              <a:t>BBC</a:t>
            </a:r>
          </a:p>
          <a:p>
            <a:r>
              <a:rPr lang="en-US" dirty="0" smtClean="0"/>
              <a:t>http://www.tonybates.ca/tag/radio/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3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http://www.masterofartsinteaching.net/tech/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78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http://www.masterofartsinteaching.net/tech/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3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http://www.masterofartsinteaching.net/tech/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2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http://www.communiquepr.com/blog/?p=2052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Mike Keefe, The Denver Post &amp; InToon.com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08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68352-5D42-4D01-B800-3AC183604E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1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this video: </a:t>
            </a:r>
          </a:p>
          <a:p>
            <a:r>
              <a:rPr lang="en-US" dirty="0" smtClean="0"/>
              <a:t>https://youtu.be/mPUfwX4Nqy8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CB0E1-E6E6-4130-821E-CBDCE1E0B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-1" b="206"/>
          <a:stretch/>
        </p:blipFill>
        <p:spPr>
          <a:xfrm>
            <a:off x="-9427" y="0"/>
            <a:ext cx="1220142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85" y="1050203"/>
            <a:ext cx="5835191" cy="328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52" y="4996203"/>
            <a:ext cx="1618519" cy="1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4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5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3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9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5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1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49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15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0" cy="4110087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347788"/>
            <a:ext cx="12191999" cy="3336925"/>
          </a:xfrm>
        </p:spPr>
        <p:txBody>
          <a:bodyPr anchor="ctr"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4096305"/>
            <a:ext cx="838986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0" y="4970432"/>
            <a:ext cx="12192001" cy="97488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0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91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4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9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4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63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3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5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3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1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4006392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171" y="-1051872"/>
            <a:ext cx="9229626" cy="922962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786563" y="1264257"/>
            <a:ext cx="4940300" cy="2631882"/>
          </a:xfrm>
        </p:spPr>
        <p:txBody>
          <a:bodyPr anchor="b">
            <a:norm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786563" y="4184651"/>
            <a:ext cx="4940300" cy="18026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3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6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9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7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4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2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6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81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4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9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108569" cy="6858000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1658" y="499374"/>
            <a:ext cx="5410985" cy="5741168"/>
          </a:xfrm>
        </p:spPr>
        <p:txBody>
          <a:bodyPr anchor="ctr"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Big Idea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789917" y="499375"/>
            <a:ext cx="4954588" cy="547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1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3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8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9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6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0CDE-1942-4405-8832-CBF92A8780E9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D520-2737-4FEE-9822-D74AE0BB392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41248" y="1773141"/>
            <a:ext cx="874430" cy="0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74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01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0CDE-1942-4405-8832-CBF92A8780E9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D520-2737-4FEE-9822-D74AE0BB392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1248" y="1773141"/>
            <a:ext cx="874430" cy="8525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34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6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0CDE-1942-4405-8832-CBF92A8780E9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D520-2737-4FEE-9822-D74AE0BB392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41248" y="1773141"/>
            <a:ext cx="883857" cy="8525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42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0CDE-1942-4405-8832-CBF92A8780E9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D520-2737-4FEE-9822-D74AE0BB392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41248" y="1772239"/>
            <a:ext cx="902711" cy="902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1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575034"/>
            <a:ext cx="10515600" cy="9560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956021"/>
            <a:ext cx="5181600" cy="40638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56021"/>
            <a:ext cx="5181600" cy="40638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41248" y="1773141"/>
            <a:ext cx="874430" cy="0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7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7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73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-1" b="206"/>
          <a:stretch/>
        </p:blipFill>
        <p:spPr>
          <a:xfrm>
            <a:off x="-9427" y="0"/>
            <a:ext cx="1220142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85" y="1050203"/>
            <a:ext cx="5835191" cy="328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52" y="4996203"/>
            <a:ext cx="1618519" cy="13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7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8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1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1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4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1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5127" y="565603"/>
            <a:ext cx="10515600" cy="92775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41248" y="1773141"/>
            <a:ext cx="874430" cy="8525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6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7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6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5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7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6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108569" cy="6858000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1658" y="499374"/>
            <a:ext cx="5410985" cy="5741168"/>
          </a:xfrm>
        </p:spPr>
        <p:txBody>
          <a:bodyPr anchor="ctr"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Big Idea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789917" y="499375"/>
            <a:ext cx="4954588" cy="547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7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4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2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75823"/>
            <a:ext cx="3931920" cy="1066797"/>
          </a:xfrm>
        </p:spPr>
        <p:txBody>
          <a:bodyPr anchor="b">
            <a:no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75823"/>
            <a:ext cx="6172200" cy="5379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1932167"/>
            <a:ext cx="3931920" cy="40233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41248" y="1773141"/>
            <a:ext cx="883857" cy="8525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4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3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05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3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6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2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4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8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"/>
            <a:ext cx="12192000" cy="1062066"/>
          </a:xfrm>
          <a:prstGeom prst="rect">
            <a:avLst/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8640"/>
            <a:ext cx="12191999" cy="744788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>
              <a:defRPr sz="20000" b="1"/>
            </a:lvl2pPr>
            <a:lvl3pPr>
              <a:defRPr sz="20000" b="1"/>
            </a:lvl3pPr>
            <a:lvl4pPr>
              <a:defRPr sz="20000" b="1"/>
            </a:lvl4pPr>
            <a:lvl5pPr>
              <a:defRPr sz="20000" b="1"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5676505" y="1030513"/>
            <a:ext cx="838987" cy="634549"/>
          </a:xfrm>
          <a:prstGeom prst="triangle">
            <a:avLst>
              <a:gd name="adj" fmla="val 49999"/>
            </a:avLst>
          </a:prstGeom>
          <a:solidFill>
            <a:srgbClr val="5B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4869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9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75821"/>
            <a:ext cx="3931920" cy="1066800"/>
          </a:xfrm>
        </p:spPr>
        <p:txBody>
          <a:bodyPr anchor="b">
            <a:no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575820"/>
            <a:ext cx="6172200" cy="53956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1948069"/>
            <a:ext cx="3931920" cy="40233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841248" y="1772239"/>
            <a:ext cx="902711" cy="902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67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58443" y="4100659"/>
            <a:ext cx="902711" cy="902"/>
          </a:xfrm>
          <a:prstGeom prst="line">
            <a:avLst/>
          </a:prstGeom>
          <a:ln w="28575">
            <a:solidFill>
              <a:srgbClr val="5BC3EA"/>
            </a:solidFill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546756" y="4261816"/>
            <a:ext cx="10515600" cy="1558442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 dirty="0" smtClean="0"/>
              <a:t>Place contact information here</a:t>
            </a:r>
            <a:br>
              <a:rPr lang="en-US" dirty="0" smtClean="0"/>
            </a:br>
            <a:r>
              <a:rPr lang="en-US" dirty="0" smtClean="0"/>
              <a:t>and a “thank you”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6756" y="2413261"/>
            <a:ext cx="1051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5BC3EA"/>
                </a:solidFill>
              </a:rPr>
              <a:t>Any</a:t>
            </a:r>
            <a:r>
              <a:rPr lang="en-US" sz="10000" b="1" baseline="0" dirty="0" smtClean="0">
                <a:solidFill>
                  <a:srgbClr val="5BC3EA"/>
                </a:solidFill>
              </a:rPr>
              <a:t> Questions?</a:t>
            </a:r>
            <a:endParaRPr lang="en-US" sz="10000" b="1" dirty="0">
              <a:solidFill>
                <a:srgbClr val="5BC3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8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75" r:id="rId4"/>
    <p:sldLayoutId id="2147483676" r:id="rId5"/>
    <p:sldLayoutId id="2147483678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lear Sans" panose="020B0503030202020304" pitchFamily="34" charset="0"/>
          <a:ea typeface="+mj-ea"/>
          <a:cs typeface="Clear Sans" panose="020B05030302020203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lear Sans" panose="020B0503030202020304" pitchFamily="34" charset="0"/>
          <a:ea typeface="+mn-ea"/>
          <a:cs typeface="Clear Sans" panose="020B05030302020203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DA6B7-3C39-444E-BE04-61F09BDE7AC7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A191B-3A05-40E5-A59A-5881ABD6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9" r:id="rId23"/>
    <p:sldLayoutId id="2147483740" r:id="rId24"/>
    <p:sldLayoutId id="2147483742" r:id="rId25"/>
    <p:sldLayoutId id="2147483743" r:id="rId26"/>
    <p:sldLayoutId id="2147483744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4" r:id="rId34"/>
    <p:sldLayoutId id="2147483757" r:id="rId35"/>
    <p:sldLayoutId id="2147483758" r:id="rId36"/>
    <p:sldLayoutId id="2147483759" r:id="rId3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Shulman_CPK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1632" y="838799"/>
            <a:ext cx="67581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  <a:latin typeface="Calibri" panose="020F0502020204030204" pitchFamily="34" charset="0"/>
              </a:rPr>
              <a:t>Technology is not an </a:t>
            </a:r>
            <a:r>
              <a:rPr lang="en-US" sz="4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afterthought</a:t>
            </a:r>
            <a:r>
              <a:rPr lang="en-US" sz="4400" b="1" i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</a:rPr>
              <a:t/>
            </a:r>
            <a:br>
              <a:rPr lang="en-US" sz="4400" dirty="0">
                <a:latin typeface="Calibri" panose="020F0502020204030204" pitchFamily="34" charset="0"/>
              </a:rPr>
            </a:br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</a:rPr>
              <a:t>TPACK</a:t>
            </a:r>
            <a:r>
              <a:rPr lang="en-US" sz="4400" dirty="0">
                <a:latin typeface="Calibri" panose="020F0502020204030204" pitchFamily="34" charset="0"/>
              </a:rPr>
              <a:t> as a Framework for ICT </a:t>
            </a:r>
            <a:r>
              <a:rPr lang="en-US" sz="4400" dirty="0" smtClean="0">
                <a:latin typeface="Calibri" panose="020F0502020204030204" pitchFamily="34" charset="0"/>
              </a:rPr>
              <a:t>Integration </a:t>
            </a:r>
            <a:r>
              <a:rPr lang="en-US" sz="4400" dirty="0">
                <a:latin typeface="Calibri" panose="020F0502020204030204" pitchFamily="34" charset="0"/>
              </a:rPr>
              <a:t>into Teacher Professional Development</a:t>
            </a:r>
          </a:p>
          <a:p>
            <a:pPr algn="ctr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95782" y="5656681"/>
            <a:ext cx="6326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Dr. M’hammed </a:t>
            </a:r>
            <a:r>
              <a:rPr lang="en-US" sz="2800" dirty="0" smtClean="0"/>
              <a:t>Abdous</a:t>
            </a:r>
          </a:p>
          <a:p>
            <a:pPr algn="ctr"/>
            <a:r>
              <a:rPr lang="en-US" sz="2800" dirty="0" smtClean="0"/>
              <a:t>Old Dominion University, Norfolk, Virginia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9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School of the Future </a:t>
            </a:r>
            <a:endParaRPr lang="en-US" dirty="0"/>
          </a:p>
        </p:txBody>
      </p:sp>
      <p:pic>
        <p:nvPicPr>
          <p:cNvPr id="4" name="Picture 2" descr="Image result for history technology and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14" y="1938330"/>
            <a:ext cx="7982174" cy="45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Out-Of-School Children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8511" y="1968633"/>
            <a:ext cx="4953000" cy="347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087" y="1968633"/>
            <a:ext cx="4509755" cy="37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Technological Divide: Haves and Have-Nots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343571"/>
              </p:ext>
            </p:extLst>
          </p:nvPr>
        </p:nvGraphicFramePr>
        <p:xfrm>
          <a:off x="238911" y="1579433"/>
          <a:ext cx="8591170" cy="382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170"/>
              </a:tblGrid>
              <a:tr h="6787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Digital Divide </a:t>
                      </a:r>
                      <a:endParaRPr lang="en-US" sz="3600" dirty="0"/>
                    </a:p>
                  </a:txBody>
                  <a:tcPr>
                    <a:solidFill>
                      <a:srgbClr val="F4781F"/>
                    </a:solidFill>
                  </a:tcPr>
                </a:tc>
              </a:tr>
              <a:tr h="31486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1" y="2307698"/>
            <a:ext cx="4133625" cy="2830417"/>
          </a:xfrm>
          <a:prstGeom prst="rect">
            <a:avLst/>
          </a:prstGeom>
        </p:spPr>
      </p:pic>
      <p:pic>
        <p:nvPicPr>
          <p:cNvPr id="7" name="Picture 8" descr="Image result for classroom of the fu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6" y="2307697"/>
            <a:ext cx="4201880" cy="2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84813" y="1628428"/>
            <a:ext cx="23305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74 students </a:t>
            </a:r>
          </a:p>
          <a:p>
            <a:r>
              <a:rPr lang="en-US" sz="2000" dirty="0" smtClean="0"/>
              <a:t>47 girls</a:t>
            </a:r>
          </a:p>
          <a:p>
            <a:r>
              <a:rPr lang="en-US" sz="2000" dirty="0" smtClean="0"/>
              <a:t>27 boys</a:t>
            </a:r>
          </a:p>
          <a:p>
            <a:endParaRPr lang="en-US" sz="2000" dirty="0" smtClean="0"/>
          </a:p>
          <a:p>
            <a:r>
              <a:rPr lang="en-US" sz="2000" dirty="0" smtClean="0"/>
              <a:t>Madame </a:t>
            </a:r>
            <a:r>
              <a:rPr lang="en-US" sz="2000" dirty="0"/>
              <a:t>Judith </a:t>
            </a:r>
            <a:r>
              <a:rPr lang="en-US" sz="2000" dirty="0" smtClean="0"/>
              <a:t>uses her meager </a:t>
            </a:r>
            <a:r>
              <a:rPr lang="en-US" sz="2000" dirty="0"/>
              <a:t>salary to buy </a:t>
            </a:r>
            <a:r>
              <a:rPr lang="en-US" sz="2000" i="1" dirty="0">
                <a:solidFill>
                  <a:srgbClr val="C00000"/>
                </a:solidFill>
              </a:rPr>
              <a:t>food, clothing and sandals</a:t>
            </a:r>
            <a:r>
              <a:rPr lang="en-US" sz="2000" dirty="0"/>
              <a:t> for the children whose parents cannot afford </a:t>
            </a:r>
            <a:r>
              <a:rPr lang="en-US" sz="2000" dirty="0" smtClean="0"/>
              <a:t>them.</a:t>
            </a:r>
          </a:p>
          <a:p>
            <a:endParaRPr lang="en-US" sz="2000" dirty="0"/>
          </a:p>
          <a:p>
            <a:r>
              <a:rPr lang="en-US" sz="2000" dirty="0"/>
              <a:t>School fees in the public schools are around </a:t>
            </a:r>
            <a:r>
              <a:rPr lang="en-US" sz="2000" dirty="0">
                <a:solidFill>
                  <a:srgbClr val="C00000"/>
                </a:solidFill>
              </a:rPr>
              <a:t>three dollars per year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90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Technological Divide: Haves and Have-Nots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86859" y="1703530"/>
          <a:ext cx="8591170" cy="382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170"/>
              </a:tblGrid>
              <a:tr h="6787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Digital Divide </a:t>
                      </a:r>
                      <a:endParaRPr lang="en-US" sz="3600" dirty="0"/>
                    </a:p>
                  </a:txBody>
                  <a:tcPr>
                    <a:solidFill>
                      <a:srgbClr val="F4781F"/>
                    </a:solidFill>
                  </a:tcPr>
                </a:tc>
              </a:tr>
              <a:tr h="31486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8" descr="Image result for classroom of the fu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14" y="2431794"/>
            <a:ext cx="4201880" cy="283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49" y="2431794"/>
            <a:ext cx="4065131" cy="29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Technological Divide: Haves and Have-Nots</a:t>
            </a:r>
          </a:p>
        </p:txBody>
      </p:sp>
      <p:graphicFrame>
        <p:nvGraphicFramePr>
          <p:cNvPr id="1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427124"/>
              </p:ext>
            </p:extLst>
          </p:nvPr>
        </p:nvGraphicFramePr>
        <p:xfrm>
          <a:off x="1062318" y="1990913"/>
          <a:ext cx="9679254" cy="416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9254"/>
              </a:tblGrid>
              <a:tr h="7379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Digital Divide </a:t>
                      </a:r>
                      <a:endParaRPr lang="en-US" sz="3600" dirty="0"/>
                    </a:p>
                  </a:txBody>
                  <a:tcPr>
                    <a:solidFill>
                      <a:srgbClr val="F4781F"/>
                    </a:solidFill>
                  </a:tcPr>
                </a:tc>
              </a:tr>
              <a:tr h="34232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4" descr="http://1.bp.blogspot.com/_zTL2b_tTBzc/SmlqMz0SlfI/AAAAAAAABIY/twsTWYl6-Io/s1600/Pakistan+School+Bus+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71" y="2693666"/>
            <a:ext cx="4589072" cy="35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3.bp.blogspot.com/_zTL2b_tTBzc/SmlqNOTTbpI/AAAAAAAABIo/RRjKvubik8A/s1600/Japan+School+Bus+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76" y="2693667"/>
            <a:ext cx="4924621" cy="356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21 Century </a:t>
            </a:r>
            <a:r>
              <a:rPr lang="en-US" dirty="0" smtClean="0"/>
              <a:t>Skills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575580"/>
              </p:ext>
            </p:extLst>
          </p:nvPr>
        </p:nvGraphicFramePr>
        <p:xfrm>
          <a:off x="1187668" y="1959127"/>
          <a:ext cx="10016359" cy="42550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96056"/>
                <a:gridCol w="7420303"/>
              </a:tblGrid>
              <a:tr h="2029968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Information Literacy</a:t>
                      </a:r>
                      <a:endParaRPr lang="en-US" sz="3600" b="1" dirty="0"/>
                    </a:p>
                  </a:txBody>
                  <a:tcPr>
                    <a:solidFill>
                      <a:srgbClr val="FD91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A set of abilities requiring individuals to </a:t>
                      </a:r>
                      <a:r>
                        <a:rPr lang="en-US" sz="2800" b="0" i="1" dirty="0" smtClean="0"/>
                        <a:t>"recognize when information is needed and have the ability to locate, evaluate, and use effectively the needed information."</a:t>
                      </a:r>
                      <a:endParaRPr lang="en-US" sz="2800" b="0" i="1" dirty="0"/>
                    </a:p>
                  </a:txBody>
                  <a:tcPr>
                    <a:solidFill>
                      <a:srgbClr val="FD9126"/>
                    </a:solidFill>
                  </a:tcPr>
                </a:tc>
              </a:tr>
              <a:tr h="2029968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ICT Literacy</a:t>
                      </a:r>
                      <a:endParaRPr lang="en-US" sz="3600" b="1" dirty="0"/>
                    </a:p>
                  </a:txBody>
                  <a:tcPr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 ability to </a:t>
                      </a:r>
                      <a:r>
                        <a:rPr lang="en-US" sz="2800" i="1" dirty="0" smtClean="0"/>
                        <a:t>“use digital technology, communications tools, and/or networks to access, manage, integrate, evaluate, and create information in order to function in a knowledge society.”</a:t>
                      </a:r>
                      <a:endParaRPr lang="en-US" sz="2800" b="0" i="1" dirty="0"/>
                    </a:p>
                  </a:txBody>
                  <a:tcPr>
                    <a:solidFill>
                      <a:srgbClr val="FFE2C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9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dirty="0" smtClean="0"/>
              <a:t>Technology  </a:t>
            </a:r>
            <a:r>
              <a:rPr lang="en-US" sz="6600" dirty="0" smtClean="0">
                <a:solidFill>
                  <a:srgbClr val="0070C0"/>
                </a:solidFill>
              </a:rPr>
              <a:t>Infusion</a:t>
            </a:r>
            <a:r>
              <a:rPr lang="en-US" sz="6600" dirty="0" smtClean="0"/>
              <a:t> or </a:t>
            </a:r>
            <a:r>
              <a:rPr lang="en-US" sz="6600" dirty="0" smtClean="0">
                <a:solidFill>
                  <a:srgbClr val="C00000"/>
                </a:solidFill>
              </a:rPr>
              <a:t>Integration</a:t>
            </a:r>
            <a:r>
              <a:rPr lang="en-US" sz="6600" dirty="0" smtClean="0"/>
              <a:t>?</a:t>
            </a:r>
            <a:endParaRPr lang="en-US" sz="6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Introducing</a:t>
            </a:r>
            <a:r>
              <a:rPr lang="en-US" dirty="0" smtClean="0"/>
              <a:t> a new element into an existing process</a:t>
            </a:r>
          </a:p>
          <a:p>
            <a:pPr marL="914400" lvl="2" indent="0">
              <a:buNone/>
            </a:pPr>
            <a:r>
              <a:rPr lang="en-US" i="1" dirty="0" smtClean="0"/>
              <a:t>Word Processing for Writing,  Editing and Revising </a:t>
            </a:r>
          </a:p>
          <a:p>
            <a:pPr marL="914400" lvl="2" indent="0">
              <a:buNone/>
            </a:pPr>
            <a:endParaRPr lang="en-US" i="1" dirty="0"/>
          </a:p>
          <a:p>
            <a:pPr marL="914400" lvl="2" indent="0">
              <a:buNone/>
            </a:pPr>
            <a:endParaRPr lang="en-US" i="1" dirty="0"/>
          </a:p>
          <a:p>
            <a:r>
              <a:rPr lang="en-US" dirty="0" smtClean="0">
                <a:solidFill>
                  <a:srgbClr val="C00000"/>
                </a:solidFill>
              </a:rPr>
              <a:t>Intermixing</a:t>
            </a:r>
            <a:r>
              <a:rPr lang="en-US" i="1" dirty="0" smtClean="0"/>
              <a:t> items that were initially separated </a:t>
            </a:r>
          </a:p>
          <a:p>
            <a:pPr marL="914400" lvl="2" indent="0">
              <a:buNone/>
            </a:pPr>
            <a:r>
              <a:rPr lang="en-US" i="1" dirty="0" smtClean="0"/>
              <a:t>Creating </a:t>
            </a:r>
            <a:r>
              <a:rPr lang="en-US" i="1" dirty="0"/>
              <a:t>a multimedia presentation with text, audio, photos, and </a:t>
            </a:r>
            <a:r>
              <a:rPr lang="en-US" i="1" dirty="0" smtClean="0"/>
              <a:t>video</a:t>
            </a:r>
          </a:p>
          <a:p>
            <a:pPr marL="914400" lvl="2" indent="0">
              <a:buNone/>
            </a:pPr>
            <a:endParaRPr lang="en-US" i="1" dirty="0"/>
          </a:p>
          <a:p>
            <a:r>
              <a:rPr lang="en-US" b="1" dirty="0" smtClean="0">
                <a:solidFill>
                  <a:srgbClr val="F4781F"/>
                </a:solidFill>
              </a:rPr>
              <a:t>What is effective technology integration? </a:t>
            </a:r>
            <a:endParaRPr lang="en-US" b="1" i="1" dirty="0" smtClean="0">
              <a:solidFill>
                <a:srgbClr val="F4781F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is technology Integration?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855" y="1478023"/>
            <a:ext cx="10677215" cy="48699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Effective technology integration is attained when</a:t>
            </a:r>
          </a:p>
          <a:p>
            <a:pPr lvl="1"/>
            <a:r>
              <a:rPr lang="en-US" sz="4000" dirty="0" smtClean="0"/>
              <a:t> Technology use is </a:t>
            </a:r>
            <a:r>
              <a:rPr lang="en-US" sz="4000" dirty="0" smtClean="0">
                <a:solidFill>
                  <a:srgbClr val="C00000"/>
                </a:solidFill>
              </a:rPr>
              <a:t>routine </a:t>
            </a:r>
            <a:r>
              <a:rPr lang="en-US" sz="4000" dirty="0" smtClean="0"/>
              <a:t>and </a:t>
            </a:r>
            <a:r>
              <a:rPr lang="en-US" sz="4000" dirty="0" smtClean="0">
                <a:solidFill>
                  <a:srgbClr val="C00000"/>
                </a:solidFill>
              </a:rPr>
              <a:t>transparent, accessible </a:t>
            </a:r>
            <a:r>
              <a:rPr lang="en-US" sz="4000" dirty="0" smtClean="0"/>
              <a:t>and </a:t>
            </a:r>
            <a:r>
              <a:rPr lang="en-US" sz="4000" dirty="0" smtClean="0">
                <a:solidFill>
                  <a:srgbClr val="C00000"/>
                </a:solidFill>
              </a:rPr>
              <a:t>readily available</a:t>
            </a:r>
          </a:p>
          <a:p>
            <a:pPr lvl="1"/>
            <a:r>
              <a:rPr lang="en-US" sz="4000" dirty="0" smtClean="0"/>
              <a:t> Supporting </a:t>
            </a:r>
            <a:r>
              <a:rPr lang="en-US" sz="4000" dirty="0" smtClean="0">
                <a:solidFill>
                  <a:srgbClr val="C00000"/>
                </a:solidFill>
              </a:rPr>
              <a:t>curricular goals</a:t>
            </a:r>
          </a:p>
          <a:p>
            <a:pPr lvl="1"/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Helping students learn</a:t>
            </a:r>
          </a:p>
        </p:txBody>
      </p:sp>
      <p:pic>
        <p:nvPicPr>
          <p:cNvPr id="3074" name="Picture 2" descr="Image result for technology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27" y="3805081"/>
            <a:ext cx="3034731" cy="28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5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600" dirty="0" smtClean="0"/>
              <a:t>Technology  </a:t>
            </a:r>
            <a:r>
              <a:rPr lang="en-US" sz="6600" dirty="0" smtClean="0">
                <a:solidFill>
                  <a:srgbClr val="0070C0"/>
                </a:solidFill>
              </a:rPr>
              <a:t>Integration Models</a:t>
            </a:r>
            <a:endParaRPr lang="en-US" sz="6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 SAMR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 LOTI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 TPACK</a:t>
            </a:r>
          </a:p>
          <a:p>
            <a:endParaRPr lang="en-US" sz="6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0" y="0"/>
            <a:ext cx="1182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 Technology </a:t>
            </a:r>
            <a:r>
              <a:rPr lang="en-US" sz="4400" dirty="0" smtClean="0">
                <a:solidFill>
                  <a:srgbClr val="C00000"/>
                </a:solidFill>
              </a:rPr>
              <a:t>Then</a:t>
            </a:r>
            <a:r>
              <a:rPr lang="en-US" sz="4400" dirty="0" smtClean="0"/>
              <a:t> and </a:t>
            </a:r>
            <a:r>
              <a:rPr lang="en-US" sz="4400" dirty="0" smtClean="0">
                <a:solidFill>
                  <a:srgbClr val="45A2D1"/>
                </a:solidFill>
              </a:rPr>
              <a:t>Now</a:t>
            </a:r>
          </a:p>
          <a:p>
            <a:r>
              <a:rPr lang="en-US" sz="4400" dirty="0" smtClean="0"/>
              <a:t> The Technological </a:t>
            </a:r>
            <a:r>
              <a:rPr lang="en-US" sz="4400" dirty="0">
                <a:solidFill>
                  <a:srgbClr val="C00000"/>
                </a:solidFill>
              </a:rPr>
              <a:t>D</a:t>
            </a:r>
            <a:r>
              <a:rPr lang="en-US" sz="4400" dirty="0" smtClean="0">
                <a:solidFill>
                  <a:srgbClr val="C00000"/>
                </a:solidFill>
              </a:rPr>
              <a:t>ivide</a:t>
            </a:r>
            <a:r>
              <a:rPr lang="en-US" sz="4400" dirty="0" smtClean="0"/>
              <a:t>: Haves and Have-Nots</a:t>
            </a:r>
          </a:p>
          <a:p>
            <a:r>
              <a:rPr lang="en-US" sz="4400" dirty="0" smtClean="0"/>
              <a:t> Technology Integration </a:t>
            </a:r>
            <a:r>
              <a:rPr lang="en-US" sz="4400" dirty="0" smtClean="0">
                <a:solidFill>
                  <a:srgbClr val="C00000"/>
                </a:solidFill>
              </a:rPr>
              <a:t>Models</a:t>
            </a:r>
            <a:r>
              <a:rPr lang="en-US" sz="4400" dirty="0" smtClean="0"/>
              <a:t>: SAMR &amp; LOTI</a:t>
            </a:r>
          </a:p>
          <a:p>
            <a:r>
              <a:rPr lang="en-US" sz="4400" dirty="0" smtClean="0"/>
              <a:t> What is </a:t>
            </a:r>
            <a:r>
              <a:rPr lang="en-US" sz="4400" dirty="0" smtClean="0">
                <a:solidFill>
                  <a:srgbClr val="C00000"/>
                </a:solidFill>
              </a:rPr>
              <a:t>TPACK</a:t>
            </a:r>
            <a:r>
              <a:rPr lang="en-US" sz="4400" dirty="0" smtClean="0"/>
              <a:t>?</a:t>
            </a:r>
          </a:p>
          <a:p>
            <a:r>
              <a:rPr lang="en-US" sz="4400" dirty="0" smtClean="0"/>
              <a:t> TPACK </a:t>
            </a:r>
            <a:r>
              <a:rPr lang="en-US" sz="4400" dirty="0" smtClean="0">
                <a:solidFill>
                  <a:srgbClr val="C00000"/>
                </a:solidFill>
              </a:rPr>
              <a:t>Cards Game</a:t>
            </a:r>
          </a:p>
          <a:p>
            <a:r>
              <a:rPr lang="en-US" sz="4400" dirty="0" smtClean="0"/>
              <a:t> What Does ALL This </a:t>
            </a:r>
            <a:r>
              <a:rPr lang="en-US" sz="4400" dirty="0" smtClean="0">
                <a:solidFill>
                  <a:srgbClr val="C00000"/>
                </a:solidFill>
              </a:rPr>
              <a:t>MEAN to YOU</a:t>
            </a:r>
            <a:r>
              <a:rPr lang="en-US" sz="4400" dirty="0" smtClean="0"/>
              <a:t>?</a:t>
            </a:r>
          </a:p>
          <a:p>
            <a:endParaRPr lang="en-US" sz="4400" dirty="0" smtClean="0"/>
          </a:p>
          <a:p>
            <a:endParaRPr lang="en-US" sz="4400" dirty="0" smtClean="0"/>
          </a:p>
          <a:p>
            <a:endParaRPr lang="en-US" sz="4400" dirty="0" smtClean="0"/>
          </a:p>
          <a:p>
            <a:endParaRPr lang="en-US" sz="4400" dirty="0" smtClean="0"/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978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LOTI: </a:t>
            </a:r>
            <a:r>
              <a:rPr lang="en-US" b="0" dirty="0">
                <a:solidFill>
                  <a:srgbClr val="C00000"/>
                </a:solidFill>
              </a:rPr>
              <a:t>L</a:t>
            </a:r>
            <a:r>
              <a:rPr lang="en-US" b="0" dirty="0"/>
              <a:t>evels </a:t>
            </a:r>
            <a:r>
              <a:rPr lang="en-US" b="0" dirty="0" smtClean="0">
                <a:solidFill>
                  <a:srgbClr val="C00000"/>
                </a:solidFill>
              </a:rPr>
              <a:t>O</a:t>
            </a:r>
            <a:r>
              <a:rPr lang="en-US" b="0" dirty="0" smtClean="0"/>
              <a:t>f </a:t>
            </a:r>
            <a:r>
              <a:rPr lang="en-US" b="0" dirty="0" smtClean="0">
                <a:solidFill>
                  <a:srgbClr val="C00000"/>
                </a:solidFill>
              </a:rPr>
              <a:t>T</a:t>
            </a:r>
            <a:r>
              <a:rPr lang="en-US" b="0" dirty="0" smtClean="0"/>
              <a:t>echnology </a:t>
            </a:r>
            <a:r>
              <a:rPr lang="en-US" b="0" dirty="0">
                <a:solidFill>
                  <a:srgbClr val="C00000"/>
                </a:solidFill>
              </a:rPr>
              <a:t>I</a:t>
            </a:r>
            <a:r>
              <a:rPr lang="en-US" b="0" dirty="0"/>
              <a:t>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conceptual framework </a:t>
            </a:r>
            <a:r>
              <a:rPr lang="en-US" dirty="0" smtClean="0"/>
              <a:t>to measure </a:t>
            </a:r>
            <a:r>
              <a:rPr lang="en-US" dirty="0"/>
              <a:t>levels of technology </a:t>
            </a:r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Level </a:t>
            </a:r>
            <a:r>
              <a:rPr lang="en-US" dirty="0"/>
              <a:t>0 – Non-use </a:t>
            </a:r>
          </a:p>
          <a:p>
            <a:pPr lvl="1"/>
            <a:r>
              <a:rPr lang="en-US" dirty="0"/>
              <a:t>Level </a:t>
            </a:r>
            <a:r>
              <a:rPr lang="en-US" dirty="0" smtClean="0"/>
              <a:t>1 – Awareness</a:t>
            </a:r>
          </a:p>
          <a:p>
            <a:pPr lvl="1"/>
            <a:r>
              <a:rPr lang="en-US" dirty="0"/>
              <a:t>Level </a:t>
            </a:r>
            <a:r>
              <a:rPr lang="en-US" dirty="0" smtClean="0"/>
              <a:t>2 – Exploration</a:t>
            </a:r>
            <a:endParaRPr lang="en-US" dirty="0"/>
          </a:p>
          <a:p>
            <a:pPr lvl="1"/>
            <a:r>
              <a:rPr lang="en-US" dirty="0"/>
              <a:t>Level </a:t>
            </a:r>
            <a:r>
              <a:rPr lang="en-US" dirty="0" smtClean="0"/>
              <a:t>3 – Infusion</a:t>
            </a:r>
            <a:endParaRPr lang="en-US" dirty="0"/>
          </a:p>
          <a:p>
            <a:pPr lvl="1"/>
            <a:r>
              <a:rPr lang="en-US" dirty="0"/>
              <a:t>Level </a:t>
            </a:r>
            <a:r>
              <a:rPr lang="en-US" dirty="0" smtClean="0"/>
              <a:t>4 – Integration (a: mechanical, b: routine)</a:t>
            </a:r>
            <a:endParaRPr lang="en-US" dirty="0"/>
          </a:p>
          <a:p>
            <a:pPr lvl="1"/>
            <a:r>
              <a:rPr lang="en-US" dirty="0" smtClean="0"/>
              <a:t>Level 5 </a:t>
            </a:r>
            <a:r>
              <a:rPr lang="en-US" dirty="0"/>
              <a:t>– </a:t>
            </a:r>
            <a:r>
              <a:rPr lang="en-US" dirty="0" smtClean="0"/>
              <a:t>Expansion</a:t>
            </a:r>
          </a:p>
          <a:p>
            <a:pPr lvl="1"/>
            <a:r>
              <a:rPr lang="en-US" dirty="0"/>
              <a:t>Level </a:t>
            </a:r>
            <a:r>
              <a:rPr lang="en-US" dirty="0" smtClean="0"/>
              <a:t>6 – Refinement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Self-assessment </a:t>
            </a:r>
            <a:r>
              <a:rPr lang="en-US" dirty="0" smtClean="0"/>
              <a:t>tool for technology integration, </a:t>
            </a:r>
            <a:r>
              <a:rPr lang="en-US" u="sng" dirty="0" smtClean="0"/>
              <a:t>but ….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Unclear knowledge domains </a:t>
            </a:r>
            <a:r>
              <a:rPr lang="en-US" dirty="0" smtClean="0"/>
              <a:t>associated with each level </a:t>
            </a:r>
          </a:p>
        </p:txBody>
      </p:sp>
    </p:spTree>
    <p:extLst>
      <p:ext uri="{BB962C8B-B14F-4D97-AF65-F5344CB8AC3E}">
        <p14:creationId xmlns:p14="http://schemas.microsoft.com/office/powerpoint/2010/main" val="27707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600" dirty="0"/>
              <a:t>TPACK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789917" y="630195"/>
            <a:ext cx="4954588" cy="5341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What is the </a:t>
            </a:r>
            <a:r>
              <a:rPr lang="en-US" sz="4400" dirty="0" smtClean="0">
                <a:solidFill>
                  <a:srgbClr val="C00000"/>
                </a:solidFill>
              </a:rPr>
              <a:t>TPAC</a:t>
            </a:r>
            <a:r>
              <a:rPr lang="en-US" sz="4400" dirty="0" smtClean="0"/>
              <a:t>K?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 What are the underlining ideas of the </a:t>
            </a:r>
            <a:r>
              <a:rPr lang="en-US" sz="4400" dirty="0" smtClean="0">
                <a:solidFill>
                  <a:srgbClr val="C00000"/>
                </a:solidFill>
              </a:rPr>
              <a:t>TPACK</a:t>
            </a:r>
            <a:r>
              <a:rPr lang="en-US" sz="4400" dirty="0" smtClean="0"/>
              <a:t>?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779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is TPACK?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761" y="1701829"/>
            <a:ext cx="3323734" cy="4869964"/>
          </a:xfrm>
        </p:spPr>
        <p:txBody>
          <a:bodyPr>
            <a:normAutofit/>
          </a:bodyPr>
          <a:lstStyle/>
          <a:p>
            <a:r>
              <a:rPr lang="en-US" sz="3600" dirty="0" smtClean="0">
                <a:hlinkClick r:id="rId3" action="ppaction://hlinkfile"/>
              </a:rPr>
              <a:t>Shulman’s </a:t>
            </a:r>
            <a:r>
              <a:rPr lang="en-US" sz="3600" dirty="0">
                <a:hlinkClick r:id="rId3" action="ppaction://hlinkfile"/>
              </a:rPr>
              <a:t>construct of pedagogical content knowledge (PCK) </a:t>
            </a:r>
            <a:endParaRPr lang="en-US" sz="3600" dirty="0"/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79" y="1701829"/>
            <a:ext cx="5828290" cy="47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Transcend the Techno-centric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30" y="1665060"/>
            <a:ext cx="5895726" cy="4869964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Emphasis on technology in </a:t>
            </a:r>
            <a:r>
              <a:rPr lang="en-US" sz="3600" dirty="0" smtClean="0">
                <a:solidFill>
                  <a:srgbClr val="C00000"/>
                </a:solidFill>
              </a:rPr>
              <a:t>isolation</a:t>
            </a:r>
          </a:p>
          <a:p>
            <a:r>
              <a:rPr lang="en-US" sz="3600" dirty="0" smtClean="0"/>
              <a:t>Computer labs, not integrated in the </a:t>
            </a:r>
            <a:r>
              <a:rPr lang="en-US" sz="3600" dirty="0" smtClean="0">
                <a:solidFill>
                  <a:srgbClr val="C00000"/>
                </a:solidFill>
              </a:rPr>
              <a:t>curriculum</a:t>
            </a:r>
          </a:p>
          <a:p>
            <a:r>
              <a:rPr lang="en-US" sz="3600" dirty="0" smtClean="0"/>
              <a:t>New </a:t>
            </a:r>
            <a:r>
              <a:rPr lang="en-US" sz="3600" dirty="0"/>
              <a:t>technologies are unstable, evolving and opaque, </a:t>
            </a:r>
            <a:r>
              <a:rPr lang="en-US" sz="3600" dirty="0">
                <a:solidFill>
                  <a:srgbClr val="C00000"/>
                </a:solidFill>
              </a:rPr>
              <a:t>protean</a:t>
            </a:r>
          </a:p>
          <a:p>
            <a:r>
              <a:rPr lang="en-US" sz="3600" dirty="0"/>
              <a:t>Social and contextual </a:t>
            </a:r>
            <a:r>
              <a:rPr lang="en-US" sz="3600" dirty="0">
                <a:solidFill>
                  <a:srgbClr val="C00000"/>
                </a:solidFill>
              </a:rPr>
              <a:t>contexts</a:t>
            </a:r>
            <a:r>
              <a:rPr lang="en-US" sz="3600" dirty="0"/>
              <a:t>: lack of </a:t>
            </a:r>
            <a:r>
              <a:rPr lang="en-US" sz="3600" dirty="0">
                <a:solidFill>
                  <a:srgbClr val="0070C0"/>
                </a:solidFill>
              </a:rPr>
              <a:t>support</a:t>
            </a:r>
            <a:r>
              <a:rPr lang="en-US" sz="3600" dirty="0"/>
              <a:t>, lack of </a:t>
            </a:r>
            <a:r>
              <a:rPr lang="en-US" sz="3600" dirty="0">
                <a:solidFill>
                  <a:srgbClr val="0070C0"/>
                </a:solidFill>
              </a:rPr>
              <a:t>preparedness</a:t>
            </a:r>
            <a:r>
              <a:rPr lang="en-US" sz="3600" dirty="0"/>
              <a:t>, lack of </a:t>
            </a:r>
            <a:r>
              <a:rPr lang="en-US" sz="3600" dirty="0">
                <a:solidFill>
                  <a:srgbClr val="0070C0"/>
                </a:solidFill>
              </a:rPr>
              <a:t>trainin</a:t>
            </a:r>
            <a:r>
              <a:rPr lang="en-US" sz="3600" dirty="0"/>
              <a:t>g (one size fits all approach)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910" y="2686617"/>
            <a:ext cx="4793580" cy="30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Unbundling the seven dimensions of the TPACK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29" y="1665060"/>
            <a:ext cx="11476139" cy="519294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Step 1: </a:t>
            </a:r>
            <a:r>
              <a:rPr lang="en-US" sz="3600" dirty="0" smtClean="0"/>
              <a:t>Examine each dimension individually </a:t>
            </a:r>
          </a:p>
          <a:p>
            <a:pPr lvl="1"/>
            <a:r>
              <a:rPr lang="en-US" sz="2800" dirty="0" smtClean="0"/>
              <a:t>Dimension 1: Content knowledge (CK)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2: </a:t>
            </a:r>
            <a:r>
              <a:rPr lang="en-US" sz="2800" dirty="0"/>
              <a:t>Pedagogical </a:t>
            </a:r>
            <a:r>
              <a:rPr lang="en-US" sz="2800" dirty="0" smtClean="0"/>
              <a:t>knowledge (PC)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3: </a:t>
            </a:r>
            <a:r>
              <a:rPr lang="en-US" sz="2800" dirty="0"/>
              <a:t>Technology </a:t>
            </a:r>
            <a:r>
              <a:rPr lang="en-US" sz="2800" dirty="0" smtClean="0"/>
              <a:t>knowledge (TK)</a:t>
            </a:r>
          </a:p>
          <a:p>
            <a:r>
              <a:rPr lang="en-US" sz="3600" b="1" dirty="0" smtClean="0">
                <a:solidFill>
                  <a:srgbClr val="00B0F0"/>
                </a:solidFill>
              </a:rPr>
              <a:t>Step 2: </a:t>
            </a:r>
            <a:r>
              <a:rPr lang="en-US" sz="3600" dirty="0" smtClean="0"/>
              <a:t>Examine the interplay of the three dimensions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4: </a:t>
            </a:r>
            <a:r>
              <a:rPr lang="en-US" sz="2800" dirty="0"/>
              <a:t>Pedagogical </a:t>
            </a:r>
            <a:r>
              <a:rPr lang="en-US" sz="2800" dirty="0" smtClean="0"/>
              <a:t>content knowledge (PCK)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5: </a:t>
            </a:r>
            <a:r>
              <a:rPr lang="en-US" sz="2800" dirty="0"/>
              <a:t>Technological </a:t>
            </a:r>
            <a:r>
              <a:rPr lang="en-US" sz="2800" dirty="0" smtClean="0"/>
              <a:t>content knowledge ( TCK)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6: </a:t>
            </a:r>
            <a:r>
              <a:rPr lang="en-US" sz="2800" dirty="0"/>
              <a:t>Technological </a:t>
            </a:r>
            <a:r>
              <a:rPr lang="en-US" sz="2800" dirty="0" smtClean="0"/>
              <a:t>pedagogical knowledge (TPK) </a:t>
            </a:r>
          </a:p>
          <a:p>
            <a:r>
              <a:rPr lang="en-US" sz="3600" b="1" dirty="0" smtClean="0">
                <a:solidFill>
                  <a:srgbClr val="00B0F0"/>
                </a:solidFill>
              </a:rPr>
              <a:t>Step 3: </a:t>
            </a:r>
            <a:r>
              <a:rPr lang="en-US" sz="3600" dirty="0" smtClean="0"/>
              <a:t>Putting it all together</a:t>
            </a:r>
          </a:p>
          <a:p>
            <a:pPr lvl="1"/>
            <a:r>
              <a:rPr lang="en-US" sz="2800" dirty="0"/>
              <a:t>Dimension </a:t>
            </a:r>
            <a:r>
              <a:rPr lang="en-US" sz="2800" dirty="0" smtClean="0"/>
              <a:t>7: </a:t>
            </a:r>
            <a:r>
              <a:rPr lang="en-US" sz="2800" dirty="0"/>
              <a:t>TPACK</a:t>
            </a:r>
            <a:endParaRPr lang="en-US" sz="2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42" y="0"/>
            <a:ext cx="919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1" y="1628484"/>
            <a:ext cx="6022428" cy="4869964"/>
          </a:xfrm>
        </p:spPr>
        <p:txBody>
          <a:bodyPr>
            <a:normAutofit/>
          </a:bodyPr>
          <a:lstStyle/>
          <a:p>
            <a:r>
              <a:rPr lang="en-US" sz="3600" dirty="0"/>
              <a:t>Teaching successfully with technology requires continually creating, maintaining, and re-establishing a </a:t>
            </a:r>
            <a:r>
              <a:rPr lang="en-US" sz="3600" dirty="0">
                <a:solidFill>
                  <a:srgbClr val="C00000"/>
                </a:solidFill>
              </a:rPr>
              <a:t>dynamic equilibrium</a:t>
            </a:r>
            <a:r>
              <a:rPr lang="en-US" sz="3600" dirty="0"/>
              <a:t> among all components: </a:t>
            </a:r>
            <a:r>
              <a:rPr lang="en-US" sz="3600" i="1" dirty="0">
                <a:solidFill>
                  <a:srgbClr val="0070C0"/>
                </a:solidFill>
              </a:rPr>
              <a:t>content, pedagogy, technology, and teaching/learning contexts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69" y="1316953"/>
            <a:ext cx="5493026" cy="54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Critics of The TPACK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Where are the </a:t>
            </a:r>
            <a:r>
              <a:rPr lang="en-US" sz="3600" b="1" dirty="0">
                <a:solidFill>
                  <a:srgbClr val="C00000"/>
                </a:solidFill>
              </a:rPr>
              <a:t>students</a:t>
            </a:r>
            <a:r>
              <a:rPr lang="en-US" sz="3600" b="1" dirty="0"/>
              <a:t> </a:t>
            </a:r>
            <a:r>
              <a:rPr lang="en-US" sz="3600" dirty="0"/>
              <a:t>in this framework?</a:t>
            </a:r>
          </a:p>
          <a:p>
            <a:r>
              <a:rPr lang="en-US" sz="3600" dirty="0"/>
              <a:t>Do we teach </a:t>
            </a:r>
            <a:r>
              <a:rPr lang="en-US" sz="3600" b="1" dirty="0"/>
              <a:t>content </a:t>
            </a:r>
            <a:r>
              <a:rPr lang="en-US" sz="3600" dirty="0"/>
              <a:t>or do we teach </a:t>
            </a:r>
            <a:r>
              <a:rPr lang="en-US" sz="3600" b="1" dirty="0">
                <a:solidFill>
                  <a:srgbClr val="C00000"/>
                </a:solidFill>
              </a:rPr>
              <a:t>students</a:t>
            </a:r>
            <a:r>
              <a:rPr lang="en-US" sz="3600" b="1" dirty="0"/>
              <a:t>?</a:t>
            </a:r>
            <a:endParaRPr lang="en-US" sz="3600" dirty="0"/>
          </a:p>
          <a:p>
            <a:r>
              <a:rPr lang="en-US" sz="3600" dirty="0" smtClean="0"/>
              <a:t>What about the </a:t>
            </a:r>
            <a:r>
              <a:rPr lang="en-US" sz="3600" b="1" dirty="0">
                <a:solidFill>
                  <a:srgbClr val="C00000"/>
                </a:solidFill>
              </a:rPr>
              <a:t>intrapersonal </a:t>
            </a:r>
            <a:r>
              <a:rPr lang="en-US" sz="3600" b="1" dirty="0" smtClean="0">
                <a:solidFill>
                  <a:srgbClr val="C00000"/>
                </a:solidFill>
              </a:rPr>
              <a:t>dimension</a:t>
            </a:r>
            <a:r>
              <a:rPr lang="en-US" sz="3600" dirty="0" smtClean="0"/>
              <a:t>: epistemological </a:t>
            </a:r>
            <a:r>
              <a:rPr lang="en-US" sz="3600" dirty="0"/>
              <a:t>and pedagogical beliefs that </a:t>
            </a:r>
            <a:r>
              <a:rPr lang="en-US" sz="3600" dirty="0" smtClean="0"/>
              <a:t>teachers hold?</a:t>
            </a:r>
          </a:p>
          <a:p>
            <a:r>
              <a:rPr lang="en-US" sz="3600" dirty="0" smtClean="0"/>
              <a:t>What about the </a:t>
            </a:r>
            <a:r>
              <a:rPr lang="en-US" sz="3600" b="1" dirty="0" smtClean="0">
                <a:solidFill>
                  <a:srgbClr val="C00000"/>
                </a:solidFill>
              </a:rPr>
              <a:t>cultural/institutional factors</a:t>
            </a:r>
            <a:r>
              <a:rPr lang="en-US" sz="3600" dirty="0" smtClean="0"/>
              <a:t>:</a:t>
            </a:r>
          </a:p>
          <a:p>
            <a:pPr lvl="1"/>
            <a:r>
              <a:rPr lang="en-US" sz="2800" dirty="0" smtClean="0"/>
              <a:t>Physical/technological infrastructure, Support</a:t>
            </a:r>
          </a:p>
          <a:p>
            <a:r>
              <a:rPr lang="en-US" sz="3600" dirty="0"/>
              <a:t>Where are </a:t>
            </a:r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C00000"/>
                </a:solidFill>
              </a:rPr>
              <a:t>students</a:t>
            </a:r>
            <a:r>
              <a:rPr lang="en-US" sz="3600" dirty="0">
                <a:solidFill>
                  <a:srgbClr val="C00000"/>
                </a:solidFill>
              </a:rPr>
              <a:t>’ </a:t>
            </a:r>
            <a:r>
              <a:rPr lang="en-US" sz="3600" dirty="0" smtClean="0">
                <a:solidFill>
                  <a:srgbClr val="C00000"/>
                </a:solidFill>
              </a:rPr>
              <a:t>perceptions </a:t>
            </a:r>
            <a:r>
              <a:rPr lang="en-US" sz="3600" dirty="0" smtClean="0"/>
              <a:t>about learning?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54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TPACK Cards </a:t>
            </a:r>
            <a:r>
              <a:rPr lang="en-US" dirty="0" smtClean="0"/>
              <a:t>Game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" y="2434777"/>
            <a:ext cx="9979172" cy="3331471"/>
          </a:xfrm>
        </p:spPr>
      </p:pic>
    </p:spTree>
    <p:extLst>
      <p:ext uri="{BB962C8B-B14F-4D97-AF65-F5344CB8AC3E}">
        <p14:creationId xmlns:p14="http://schemas.microsoft.com/office/powerpoint/2010/main" val="29511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TPACK Cards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30" y="1665060"/>
            <a:ext cx="11453070" cy="519294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6000" dirty="0" smtClean="0"/>
              <a:t>Choose a </a:t>
            </a:r>
            <a:r>
              <a:rPr lang="en-US" sz="6000" dirty="0" smtClean="0">
                <a:solidFill>
                  <a:srgbClr val="C00000"/>
                </a:solidFill>
              </a:rPr>
              <a:t>content</a:t>
            </a:r>
            <a:r>
              <a:rPr lang="en-US" sz="6000" dirty="0" smtClean="0"/>
              <a:t> card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6000" dirty="0" smtClean="0"/>
              <a:t>Draft a question that you might cover in class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6000" dirty="0" smtClean="0"/>
              <a:t>Pick a </a:t>
            </a:r>
            <a:r>
              <a:rPr lang="en-US" sz="6000" dirty="0" smtClean="0">
                <a:solidFill>
                  <a:srgbClr val="C00000"/>
                </a:solidFill>
              </a:rPr>
              <a:t>pedagogy</a:t>
            </a:r>
            <a:r>
              <a:rPr lang="en-US" sz="6000" dirty="0" smtClean="0"/>
              <a:t> card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6000" dirty="0" smtClean="0"/>
              <a:t>Pick a </a:t>
            </a:r>
            <a:r>
              <a:rPr lang="en-US" sz="6000" dirty="0" smtClean="0">
                <a:solidFill>
                  <a:srgbClr val="C00000"/>
                </a:solidFill>
              </a:rPr>
              <a:t>technology</a:t>
            </a:r>
            <a:r>
              <a:rPr lang="en-US" sz="6000" dirty="0" smtClean="0"/>
              <a:t> card</a:t>
            </a:r>
          </a:p>
          <a:p>
            <a:pPr marL="457200" lvl="1" indent="0">
              <a:buNone/>
            </a:pPr>
            <a:r>
              <a:rPr lang="en-US" sz="5600" dirty="0"/>
              <a:t>http://fcit.usf.edu/matrix/digitaltools.php</a:t>
            </a:r>
            <a:endParaRPr lang="en-US" sz="5600" dirty="0" smtClean="0"/>
          </a:p>
        </p:txBody>
      </p:sp>
      <p:sp>
        <p:nvSpPr>
          <p:cNvPr id="4" name="AutoShape 2" descr="Image result for card gam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Discuss the concept of </a:t>
            </a:r>
            <a:r>
              <a:rPr lang="en-US" sz="3200" dirty="0" smtClean="0">
                <a:solidFill>
                  <a:srgbClr val="C00000"/>
                </a:solidFill>
              </a:rPr>
              <a:t>technology integration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>
                <a:solidFill>
                  <a:srgbClr val="C00000"/>
                </a:solidFill>
              </a:rPr>
              <a:t>Gain </a:t>
            </a:r>
            <a:r>
              <a:rPr lang="en-US" sz="3200" dirty="0">
                <a:solidFill>
                  <a:srgbClr val="C00000"/>
                </a:solidFill>
              </a:rPr>
              <a:t>familiarity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0070C0"/>
                </a:solidFill>
              </a:rPr>
              <a:t>experience</a:t>
            </a:r>
            <a:r>
              <a:rPr lang="en-US" sz="3200" dirty="0"/>
              <a:t> with the TPACK framework </a:t>
            </a:r>
            <a:endParaRPr lang="en-US" sz="32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Discuss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C00000"/>
                </a:solidFill>
              </a:rPr>
              <a:t>TPACK</a:t>
            </a:r>
            <a:r>
              <a:rPr lang="en-US" sz="3200" dirty="0"/>
              <a:t> framework </a:t>
            </a:r>
            <a:r>
              <a:rPr lang="en-US" sz="3200" dirty="0">
                <a:solidFill>
                  <a:srgbClr val="C00000"/>
                </a:solidFill>
              </a:rPr>
              <a:t>opportunities</a:t>
            </a:r>
            <a:r>
              <a:rPr lang="en-US" sz="3200" dirty="0"/>
              <a:t> and </a:t>
            </a:r>
            <a:r>
              <a:rPr lang="en-US" sz="3200" dirty="0" smtClean="0">
                <a:solidFill>
                  <a:srgbClr val="0070C0"/>
                </a:solidFill>
              </a:rPr>
              <a:t>constraints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Identify </a:t>
            </a:r>
            <a:r>
              <a:rPr lang="en-US" sz="3200" dirty="0"/>
              <a:t>potential </a:t>
            </a:r>
            <a:r>
              <a:rPr lang="en-US" sz="3200" dirty="0">
                <a:solidFill>
                  <a:srgbClr val="C00000"/>
                </a:solidFill>
              </a:rPr>
              <a:t>challenges</a:t>
            </a:r>
            <a:r>
              <a:rPr lang="en-US" sz="3200" dirty="0"/>
              <a:t> associated with TPACK implementation and brainstorm possible </a:t>
            </a:r>
            <a:r>
              <a:rPr lang="en-US" sz="3200" dirty="0">
                <a:solidFill>
                  <a:srgbClr val="C00000"/>
                </a:solidFill>
              </a:rPr>
              <a:t>solution</a:t>
            </a:r>
            <a:r>
              <a:rPr lang="en-US" sz="3200" dirty="0"/>
              <a:t>s for these challenges 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23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TPACK Cards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30" y="1665060"/>
            <a:ext cx="11432288" cy="519294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4000" dirty="0"/>
              <a:t>Work with your group at your </a:t>
            </a:r>
            <a:r>
              <a:rPr lang="en-US" sz="4000" dirty="0" smtClean="0"/>
              <a:t>table</a:t>
            </a:r>
          </a:p>
          <a:p>
            <a:pPr marL="742950" indent="-742950">
              <a:buFont typeface="+mj-lt"/>
              <a:buAutoNum type="arabicPeriod" startAt="5"/>
            </a:pPr>
            <a:endParaRPr lang="en-US" sz="4000" dirty="0"/>
          </a:p>
          <a:p>
            <a:pPr marL="457200" lvl="1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Justify your choice</a:t>
            </a:r>
            <a:r>
              <a:rPr lang="en-US" sz="4000" dirty="0"/>
              <a:t> of pedagogy and technology: </a:t>
            </a:r>
            <a:endParaRPr lang="en-US" sz="4000" dirty="0" smtClean="0"/>
          </a:p>
          <a:p>
            <a:pPr marL="457200" lvl="1" indent="0">
              <a:buNone/>
            </a:pPr>
            <a:r>
              <a:rPr lang="en-US" sz="4000" dirty="0" smtClean="0"/>
              <a:t>How </a:t>
            </a:r>
            <a:r>
              <a:rPr lang="en-US" sz="4000" dirty="0"/>
              <a:t>does the technology </a:t>
            </a:r>
            <a:r>
              <a:rPr lang="en-US" sz="4000" dirty="0">
                <a:solidFill>
                  <a:srgbClr val="C00000"/>
                </a:solidFill>
              </a:rPr>
              <a:t>support your content</a:t>
            </a:r>
            <a:r>
              <a:rPr lang="en-US" sz="4000" dirty="0"/>
              <a:t>? </a:t>
            </a:r>
            <a:endParaRPr lang="en-US" sz="4000" dirty="0" smtClean="0"/>
          </a:p>
          <a:p>
            <a:pPr marL="457200" lvl="1" indent="0">
              <a:buNone/>
            </a:pPr>
            <a:r>
              <a:rPr lang="en-US" sz="4000" dirty="0" smtClean="0"/>
              <a:t>How </a:t>
            </a:r>
            <a:r>
              <a:rPr lang="en-US" sz="4000" dirty="0"/>
              <a:t>does the pedagogy </a:t>
            </a:r>
            <a:r>
              <a:rPr lang="en-US" sz="4000" dirty="0">
                <a:solidFill>
                  <a:srgbClr val="C00000"/>
                </a:solidFill>
              </a:rPr>
              <a:t>support your </a:t>
            </a:r>
            <a:r>
              <a:rPr lang="en-US" sz="4000" dirty="0" smtClean="0">
                <a:solidFill>
                  <a:srgbClr val="C00000"/>
                </a:solidFill>
              </a:rPr>
              <a:t>content/pedagogy</a:t>
            </a:r>
            <a:r>
              <a:rPr lang="en-US" sz="4000" dirty="0" smtClean="0"/>
              <a:t>?</a:t>
            </a:r>
          </a:p>
          <a:p>
            <a:pPr marL="457200" lvl="1" indent="0">
              <a:buNone/>
            </a:pPr>
            <a:endParaRPr lang="en-US" sz="4000" dirty="0" smtClean="0"/>
          </a:p>
          <a:p>
            <a:pPr marL="742950" indent="-742950">
              <a:buFont typeface="+mj-lt"/>
              <a:buAutoNum type="arabicPeriod" startAt="5"/>
            </a:pPr>
            <a:r>
              <a:rPr lang="en-US" sz="4400" dirty="0"/>
              <a:t>Is there another </a:t>
            </a:r>
            <a:r>
              <a:rPr lang="en-US" sz="4400" dirty="0" smtClean="0"/>
              <a:t>combination </a:t>
            </a:r>
            <a:r>
              <a:rPr lang="en-US" sz="4400" dirty="0"/>
              <a:t>that </a:t>
            </a:r>
            <a:r>
              <a:rPr lang="en-US" sz="4400" dirty="0">
                <a:solidFill>
                  <a:srgbClr val="C00000"/>
                </a:solidFill>
              </a:rPr>
              <a:t>fits better </a:t>
            </a:r>
            <a:r>
              <a:rPr lang="en-US" sz="4400" dirty="0"/>
              <a:t>your </a:t>
            </a:r>
            <a:r>
              <a:rPr lang="en-US" sz="4400" dirty="0" smtClean="0"/>
              <a:t>content?</a:t>
            </a:r>
            <a:endParaRPr lang="en-US" sz="4400" dirty="0"/>
          </a:p>
          <a:p>
            <a:pPr marL="914400" lvl="2" indent="0">
              <a:buNone/>
            </a:pPr>
            <a:r>
              <a:rPr lang="en-US" sz="4000" dirty="0" smtClean="0"/>
              <a:t>Which </a:t>
            </a:r>
            <a:r>
              <a:rPr lang="en-US" sz="4000" dirty="0"/>
              <a:t>one? Why and How? </a:t>
            </a:r>
          </a:p>
          <a:p>
            <a:pPr lvl="1"/>
            <a:endParaRPr lang="en-US" sz="4000" dirty="0"/>
          </a:p>
          <a:p>
            <a:endParaRPr lang="en-US" sz="4000" dirty="0"/>
          </a:p>
        </p:txBody>
      </p:sp>
      <p:sp>
        <p:nvSpPr>
          <p:cNvPr id="4" name="AutoShape 2" descr="Image result for card gam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51034"/>
            <a:ext cx="12192001" cy="694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Final Thoughts 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178553"/>
              </p:ext>
            </p:extLst>
          </p:nvPr>
        </p:nvGraphicFramePr>
        <p:xfrm>
          <a:off x="678603" y="1398368"/>
          <a:ext cx="10906447" cy="519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711"/>
                <a:gridCol w="8351736"/>
              </a:tblGrid>
              <a:tr h="6985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libri" panose="020F0502020204030204" pitchFamily="34" charset="0"/>
                        </a:rPr>
                        <a:t>Dimension</a:t>
                      </a:r>
                      <a:endParaRPr lang="en-US" sz="36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8DC5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libri" panose="020F0502020204030204" pitchFamily="34" charset="0"/>
                        </a:rPr>
                        <a:t>Interrogations</a:t>
                      </a:r>
                      <a:endParaRPr lang="en-US" sz="36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8DC540"/>
                    </a:solidFill>
                  </a:tcPr>
                </a:tc>
              </a:tr>
              <a:tr h="4644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Vision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 is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your institutional vision for the role/place of ICT in your curriculum?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80156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Competences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competencies/standards are you targeting? And how do you ensure that your teachers are trained?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80156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Infrastructure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 kind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of infrastructure do you currently have in place? </a:t>
                      </a:r>
                    </a:p>
                    <a:p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Will it scale and support your future ICT integration plans?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4644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Software/hardware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Which software/hardware are you currently using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in your pre-service teacher training?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4644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Support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 kind of support do you have in place: technological, pedagogical?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4644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Leadership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 kind of leadership support do you have for ICT integration?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  <a:tr h="80156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Barriers and opportunities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What kind of opportunities and barriers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faced by your teachers?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D8EB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did you learn?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Ideas </a:t>
            </a:r>
            <a:r>
              <a:rPr lang="en-US" sz="4000" dirty="0"/>
              <a:t>gained from today’s </a:t>
            </a:r>
            <a:r>
              <a:rPr lang="en-US" sz="4000" dirty="0" smtClean="0"/>
              <a:t>sessions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 Potential </a:t>
            </a:r>
            <a:r>
              <a:rPr lang="en-US" sz="4000" dirty="0"/>
              <a:t>application for </a:t>
            </a:r>
            <a:r>
              <a:rPr lang="en-US" sz="4000" dirty="0" smtClean="0"/>
              <a:t>you </a:t>
            </a:r>
            <a:r>
              <a:rPr lang="en-US" sz="4000" dirty="0"/>
              <a:t>work and </a:t>
            </a:r>
            <a:r>
              <a:rPr lang="en-US" sz="4000" dirty="0" smtClean="0"/>
              <a:t>your </a:t>
            </a:r>
            <a:r>
              <a:rPr lang="en-US" sz="4000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1755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041073" y="1984046"/>
            <a:ext cx="6317674" cy="325297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Dr. M’hammed Abdous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</a:rPr>
              <a:t>Old Dominion University</a:t>
            </a:r>
            <a:r>
              <a:rPr lang="en-US" dirty="0" smtClean="0">
                <a:latin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mabdous@odu.edu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65" y="5046341"/>
            <a:ext cx="2370290" cy="12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0"/>
            <a:ext cx="62674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4922" y="4354741"/>
            <a:ext cx="296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</a:t>
            </a:r>
            <a:r>
              <a:rPr lang="en-US" sz="2400" dirty="0" smtClean="0">
                <a:solidFill>
                  <a:srgbClr val="C00000"/>
                </a:solidFill>
              </a:rPr>
              <a:t>1924</a:t>
            </a:r>
            <a:r>
              <a:rPr lang="en-US" sz="2400" dirty="0" smtClean="0"/>
              <a:t> the BBC broadcasted the </a:t>
            </a:r>
            <a:r>
              <a:rPr lang="en-US" sz="2400" dirty="0" smtClean="0">
                <a:solidFill>
                  <a:srgbClr val="C00000"/>
                </a:solidFill>
              </a:rPr>
              <a:t>first adult </a:t>
            </a:r>
            <a:r>
              <a:rPr lang="en-US" sz="2400" dirty="0">
                <a:solidFill>
                  <a:srgbClr val="C00000"/>
                </a:solidFill>
              </a:rPr>
              <a:t>education radio </a:t>
            </a:r>
            <a:r>
              <a:rPr lang="en-US" sz="2400" dirty="0" smtClean="0">
                <a:solidFill>
                  <a:srgbClr val="C00000"/>
                </a:solidFill>
              </a:rPr>
              <a:t>talk</a:t>
            </a:r>
            <a:r>
              <a:rPr lang="en-US" sz="2400" dirty="0" smtClean="0"/>
              <a:t> </a:t>
            </a:r>
            <a:r>
              <a:rPr lang="en-US" sz="2400" dirty="0"/>
              <a:t>on </a:t>
            </a:r>
            <a:r>
              <a:rPr lang="en-US" sz="2400" i="1" dirty="0">
                <a:solidFill>
                  <a:srgbClr val="002060"/>
                </a:solidFill>
              </a:rPr>
              <a:t>Insects in Relation to Man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222" y="1611771"/>
            <a:ext cx="2969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It took </a:t>
            </a:r>
            <a:r>
              <a:rPr lang="en-US" sz="2400" dirty="0" smtClean="0">
                <a:solidFill>
                  <a:srgbClr val="C00000"/>
                </a:solidFill>
              </a:rPr>
              <a:t>500 years </a:t>
            </a:r>
            <a:r>
              <a:rPr lang="en-US" sz="2400" dirty="0" smtClean="0"/>
              <a:t>to distribute arithmetic </a:t>
            </a:r>
            <a:r>
              <a:rPr lang="en-US" sz="2400" dirty="0" smtClean="0">
                <a:solidFill>
                  <a:srgbClr val="C00000"/>
                </a:solidFill>
              </a:rPr>
              <a:t>textbooks</a:t>
            </a:r>
            <a:r>
              <a:rPr lang="en-US" sz="2400" dirty="0" smtClean="0"/>
              <a:t> in schools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78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79" y="0"/>
            <a:ext cx="62731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34967" y="2934966"/>
            <a:ext cx="6858000" cy="988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55602" y="300406"/>
            <a:ext cx="29698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the 1970, </a:t>
            </a:r>
            <a:r>
              <a:rPr lang="en-US" sz="2400" dirty="0" smtClean="0">
                <a:solidFill>
                  <a:srgbClr val="C00000"/>
                </a:solidFill>
              </a:rPr>
              <a:t>TV</a:t>
            </a:r>
            <a:r>
              <a:rPr lang="en-US" sz="2400" dirty="0" smtClean="0"/>
              <a:t> was seen as a panacea, but…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Lack </a:t>
            </a:r>
            <a:r>
              <a:rPr lang="en-US" sz="2400" dirty="0"/>
              <a:t>of electricity, cost, climate, resistance from local  teachers, </a:t>
            </a:r>
            <a:r>
              <a:rPr lang="en-US" sz="2400" dirty="0" smtClean="0"/>
              <a:t>language </a:t>
            </a:r>
            <a:r>
              <a:rPr lang="en-US" sz="2400" dirty="0"/>
              <a:t>and cultural </a:t>
            </a:r>
            <a:r>
              <a:rPr lang="en-US" sz="2400" dirty="0" smtClean="0"/>
              <a:t>barriers…</a:t>
            </a:r>
          </a:p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64850" y="4561343"/>
            <a:ext cx="2969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dirty="0">
                <a:solidFill>
                  <a:srgbClr val="C00000"/>
                </a:solidFill>
              </a:rPr>
              <a:t>Automated Test Scoring </a:t>
            </a:r>
            <a:r>
              <a:rPr lang="en-US" sz="2400" dirty="0" smtClean="0">
                <a:solidFill>
                  <a:srgbClr val="C00000"/>
                </a:solidFill>
              </a:rPr>
              <a:t>Machine </a:t>
            </a:r>
            <a:r>
              <a:rPr lang="en-US" sz="2400" dirty="0" smtClean="0"/>
              <a:t>was developed by IBM in </a:t>
            </a:r>
            <a:r>
              <a:rPr lang="en-US" sz="2400" dirty="0" smtClean="0">
                <a:solidFill>
                  <a:srgbClr val="C00000"/>
                </a:solidFill>
              </a:rPr>
              <a:t>1937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20" y="0"/>
            <a:ext cx="627315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34967" y="2934966"/>
            <a:ext cx="6858000" cy="9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20" y="0"/>
            <a:ext cx="627315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34967" y="2934966"/>
            <a:ext cx="6858000" cy="9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Evolution of Communication </a:t>
            </a:r>
            <a:endParaRPr lang="en-US" dirty="0"/>
          </a:p>
        </p:txBody>
      </p:sp>
      <p:pic>
        <p:nvPicPr>
          <p:cNvPr id="2050" name="Picture 2" descr="Image result for technology cri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29" y="1820362"/>
            <a:ext cx="8507143" cy="48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000" dirty="0" smtClean="0"/>
              <a:t>Some the </a:t>
            </a:r>
            <a: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Unfulfilled</a:t>
            </a:r>
            <a:r>
              <a:rPr lang="en-US" sz="6000" i="1" dirty="0" smtClean="0"/>
              <a:t> </a:t>
            </a:r>
            <a:r>
              <a:rPr lang="en-US" sz="6000" dirty="0" smtClean="0"/>
              <a:t>Promises of Technology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Is technology mechanizing </a:t>
            </a:r>
            <a:r>
              <a:rPr lang="en-US" dirty="0" smtClean="0">
                <a:solidFill>
                  <a:srgbClr val="C00000"/>
                </a:solidFill>
              </a:rPr>
              <a:t>the industrial model of schooling</a:t>
            </a:r>
            <a:r>
              <a:rPr lang="en-US" dirty="0" smtClean="0"/>
              <a:t>: large number of factory workers?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Where’s the </a:t>
            </a:r>
            <a:r>
              <a:rPr lang="en-US" dirty="0">
                <a:solidFill>
                  <a:srgbClr val="C00000"/>
                </a:solidFill>
              </a:rPr>
              <a:t>individualized learning </a:t>
            </a:r>
            <a:r>
              <a:rPr lang="en-US" dirty="0" smtClean="0">
                <a:solidFill>
                  <a:srgbClr val="C00000"/>
                </a:solidFill>
              </a:rPr>
              <a:t>experience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 you offer a </a:t>
            </a:r>
            <a:r>
              <a:rPr lang="en-US" dirty="0" smtClean="0">
                <a:solidFill>
                  <a:srgbClr val="C00000"/>
                </a:solidFill>
              </a:rPr>
              <a:t>personalized learning path </a:t>
            </a:r>
            <a:r>
              <a:rPr lang="en-US" dirty="0" smtClean="0"/>
              <a:t>for children at scale?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7561c4418037f8f360764c81327ca361915713"/>
</p:tagLst>
</file>

<file path=ppt/theme/theme1.xml><?xml version="1.0" encoding="utf-8"?>
<a:theme xmlns:a="http://schemas.openxmlformats.org/drawingml/2006/main" name="HDOfficeLightV0">
  <a:themeElements>
    <a:clrScheme name="Another Custom Color Set">
      <a:dk1>
        <a:srgbClr val="000000"/>
      </a:dk1>
      <a:lt1>
        <a:srgbClr val="FFFFFF"/>
      </a:lt1>
      <a:dk2>
        <a:srgbClr val="5BC3EA"/>
      </a:dk2>
      <a:lt2>
        <a:srgbClr val="F2F2F2"/>
      </a:lt2>
      <a:accent1>
        <a:srgbClr val="000000"/>
      </a:accent1>
      <a:accent2>
        <a:srgbClr val="F4781F"/>
      </a:accent2>
      <a:accent3>
        <a:srgbClr val="8DC540"/>
      </a:accent3>
      <a:accent4>
        <a:srgbClr val="38AE75"/>
      </a:accent4>
      <a:accent5>
        <a:srgbClr val="00B9FF"/>
      </a:accent5>
      <a:accent6>
        <a:srgbClr val="F2F2F2"/>
      </a:accent6>
      <a:hlink>
        <a:srgbClr val="000000"/>
      </a:hlink>
      <a:folHlink>
        <a:srgbClr val="7F7F7F"/>
      </a:folHlink>
    </a:clrScheme>
    <a:fontScheme name="Clears Sans Coombo">
      <a:majorFont>
        <a:latin typeface="Clear Sans"/>
        <a:ea typeface=""/>
        <a:cs typeface=""/>
      </a:majorFont>
      <a:minorFont>
        <a:latin typeface="Clea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sion Lab Template" id="{48352B49-3AA7-46BB-961B-27AF88B14DF2}" vid="{3880E448-3AA7-4303-9FC6-25A42E2724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Fusion Lab Template</Template>
  <TotalTime>2725</TotalTime>
  <Words>1173</Words>
  <Application>Microsoft Office PowerPoint</Application>
  <PresentationFormat>Widescreen</PresentationFormat>
  <Paragraphs>225</Paragraphs>
  <Slides>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Clear Sans</vt:lpstr>
      <vt:lpstr>Wingdings 2</vt:lpstr>
      <vt:lpstr>Arial</vt:lpstr>
      <vt:lpstr>Calibri Light</vt:lpstr>
      <vt:lpstr>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M’hammed Abdous Old Dominion University mabdous@odu.edu</vt:lpstr>
    </vt:vector>
  </TitlesOfParts>
  <Company>Old Dominion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Gray, Jacky</dc:creator>
  <cp:lastModifiedBy>User M</cp:lastModifiedBy>
  <cp:revision>107</cp:revision>
  <dcterms:created xsi:type="dcterms:W3CDTF">2016-10-27T17:20:24Z</dcterms:created>
  <dcterms:modified xsi:type="dcterms:W3CDTF">2016-11-02T15:59:15Z</dcterms:modified>
</cp:coreProperties>
</file>